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PT Sans Narrow"/>
      <p:regular r:id="rId32"/>
      <p:bold r:id="rId33"/>
    </p:embeddedFont>
    <p:embeddedFont>
      <p:font typeface="EB Garamon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4">
          <p15:clr>
            <a:srgbClr val="A4A3A4"/>
          </p15:clr>
        </p15:guide>
        <p15:guide id="4" pos="600">
          <p15:clr>
            <a:srgbClr val="A4A3A4"/>
          </p15:clr>
        </p15:guide>
        <p15:guide id="5" pos="7296">
          <p15:clr>
            <a:srgbClr val="A4A3A4"/>
          </p15:clr>
        </p15:guide>
        <p15:guide id="6" pos="7080">
          <p15:clr>
            <a:srgbClr val="A4A3A4"/>
          </p15:clr>
        </p15:guide>
        <p15:guide id="7" orient="horz" pos="912">
          <p15:clr>
            <a:srgbClr val="A4A3A4"/>
          </p15:clr>
        </p15:guide>
        <p15:guide id="8" orient="horz" pos="3888">
          <p15:clr>
            <a:srgbClr val="A4A3A4"/>
          </p15:clr>
        </p15:guide>
        <p15:guide id="9" orient="horz" pos="1272">
          <p15:clr>
            <a:srgbClr val="A4A3A4"/>
          </p15:clr>
        </p15:guide>
        <p15:guide id="10" pos="6984">
          <p15:clr>
            <a:srgbClr val="A4A3A4"/>
          </p15:clr>
        </p15:guide>
        <p15:guide id="11" orient="horz" pos="1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384"/>
        <p:guide pos="600"/>
        <p:guide pos="7296"/>
        <p:guide pos="7080"/>
        <p:guide pos="912" orient="horz"/>
        <p:guide pos="3888" orient="horz"/>
        <p:guide pos="1272" orient="horz"/>
        <p:guide pos="6984"/>
        <p:guide pos="19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5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8.xml"/><Relationship Id="rId35" Type="http://schemas.openxmlformats.org/officeDocument/2006/relationships/font" Target="fonts/EBGaramond-boldItalic.fntdata"/><Relationship Id="rId12" Type="http://schemas.openxmlformats.org/officeDocument/2006/relationships/slide" Target="slides/slide7.xml"/><Relationship Id="rId34" Type="http://schemas.openxmlformats.org/officeDocument/2006/relationships/font" Target="fonts/EBGaramo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9dbdc4ae0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49dbdc4ae0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9dbdc4ae0_5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49dbdc4ae0_5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The library includes many out-of-the-boxes object detection architectures as well as several feature extractors</a:t>
            </a:r>
            <a:endParaRPr sz="1600">
              <a:solidFill>
                <a:srgbClr val="3C3C3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rgbClr val="3C3C3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these extractors are really significant because they play a huge part in the speed/performance trade-off of the system.</a:t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9dbdc4ae0_5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49dbdc4ae0_5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also take a look into the dataset, and learn what they contain as well as what the structure looks like.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dbdc4ae0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49dbdc4ae0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b="1" lang="en-US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meta file</a:t>
            </a:r>
            <a:r>
              <a:rPr lang="en-US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describes the saved graph structure, includes GraphDef, SaverDef, and so on; then apply </a:t>
            </a:r>
            <a:r>
              <a:rPr lang="en-US" sz="1400">
                <a:solidFill>
                  <a:srgbClr val="242729"/>
                </a:solidFill>
                <a:highlight>
                  <a:srgbClr val="EFF0F1"/>
                </a:highlight>
                <a:latin typeface="Arial"/>
                <a:ea typeface="Arial"/>
                <a:cs typeface="Arial"/>
                <a:sym typeface="Arial"/>
              </a:rPr>
              <a:t>tf.train.import_meta_graph('/tmp/model.ckpt.meta')</a:t>
            </a:r>
            <a:r>
              <a:rPr lang="en-US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will restore </a:t>
            </a:r>
            <a:r>
              <a:rPr lang="en-US" sz="1400">
                <a:solidFill>
                  <a:srgbClr val="242729"/>
                </a:solidFill>
                <a:highlight>
                  <a:srgbClr val="EFF0F1"/>
                </a:highlight>
                <a:latin typeface="Arial"/>
                <a:ea typeface="Arial"/>
                <a:cs typeface="Arial"/>
                <a:sym typeface="Arial"/>
              </a:rPr>
              <a:t>Saver</a:t>
            </a:r>
            <a:r>
              <a:rPr lang="en-US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400">
                <a:solidFill>
                  <a:srgbClr val="242729"/>
                </a:solidFill>
                <a:highlight>
                  <a:srgbClr val="EFF0F1"/>
                </a:highlight>
                <a:latin typeface="Arial"/>
                <a:ea typeface="Arial"/>
                <a:cs typeface="Arial"/>
                <a:sym typeface="Arial"/>
              </a:rPr>
              <a:t>Graph</a:t>
            </a:r>
            <a:r>
              <a:rPr lang="en-US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2427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b="1" lang="en-US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index file</a:t>
            </a:r>
            <a:r>
              <a:rPr lang="en-US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:a immutable table storing variable names.  it is a string-string immutable table(tensorflow::table::Table). Each key is a name of a tensor and its value is a serialized BundleEntryProto. Each BundleEntryProto describes the metadata of a tensor: which of the "data" files contains the content of a tensor, the offset into that file, checksum, some auxiliary data, etc.</a:t>
            </a:r>
            <a:endParaRPr sz="1400">
              <a:solidFill>
                <a:srgbClr val="2427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b="1" lang="en-US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file</a:t>
            </a:r>
            <a:r>
              <a:rPr lang="en-US" sz="140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it is save the values of all variables.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9dbdc4ae0_3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49dbdc4ae0_3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Building your own custom model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9dbdc4ae0_5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49dbdc4ae0_5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TFRecords are the “recommended format” for tensorflow, and are roughly equivalent to a list of tf examples. tf examples are roughly equivalent to a more type sensitive list of dicts, where each key (one key per image) in the record is a </a:t>
            </a:r>
            <a:r>
              <a:rPr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en-US" sz="1000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each feature has some keys like </a:t>
            </a:r>
            <a:r>
              <a:rPr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r>
              <a:rPr lang="en-US" sz="1000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are scalars and some keys like </a:t>
            </a:r>
            <a:r>
              <a:rPr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bbox_Xmin</a:t>
            </a:r>
            <a:r>
              <a:rPr lang="en-US" sz="1000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are a list of coordinates with one entry for every bounding box.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9dbdc4ae0_4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49dbdc4ae0_4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9dbdc4ae0_5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49dbdc4ae0_5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'DetectionBoxes_Precision/mAP': mean average precision over classes averaged over IOU thresholds ranging from .5 to .95 with .05 increments.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'DetectionBoxes_Precision/mAP@.50IOU': mean average precision at 50% IOU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'DetectionBoxes_Precision/mAP@.75IOU': mean average precision at 75% IOU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'DetectionBoxes_Precision/mAP (small)': mean average precision for small objects (area &lt; 32^2 pixels).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'DetectionBoxes_Precision/mAP (medium)': mean average precision for medium sized objects (32^2 pixels &lt; area &lt; 96^2 pixels).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'DetectionBoxes_Precision/mAP (large)': mean average precision for large objects (96^2 pixels &lt; area &lt; 10000^2 pixels).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'DetectionBoxes_Recall/AR@1': average recall with 1 detection.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'DetectionBoxes_Recall/AR@10': average recall with 10 detections.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'DetectionBoxes_Recall/AR@100': average recall with 100 detections.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'DetectionBoxes_Recall/AR@100 (small)': average recall for small objects with 100.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'DetectionBoxes_Recall/AR@100 (medium)': average recall for medium objects with 100.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'DetectionBoxes_Recall/AR@100 (large)': average recall for large objects with 100 detections.</a:t>
            </a:r>
            <a:endParaRPr b="1" sz="1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9dbdc4ae0_5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49dbdc4ae0_5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The pretrained model can classify more classes, and also, it is able to detect more objects in the two images.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Since the pretrained model has done a good job, our retrained model is difficult to go beyond the pretrained model.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pretrained: 分类比较多，精度差不多，检测的物理比较多</a:t>
            </a:r>
            <a:endParaRPr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9dbdc4ae0_5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49dbdc4ae0_5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9dbdc4ae0_3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49dbdc4ae0_3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9dbdc4ae0_4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49dbdc4ae0_4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9dbdc4ae0_3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49dbdc4ae0_3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9dbdc4ae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49dbdc4ae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9dbdc4ae0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49dbdc4ae0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It still takes a huge amount of time to train the network as you would have to classify 2000 region proposals per image.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It cannot be implemented real time as it takes around 47 seconds for each test image.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9dbdc4ae0_3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49dbdc4ae0_3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From the convolutional feature map, we identify the region of proposals and warp them into squares and by using a RoI pooling layer we reshape them into a fixed size so that it can be fed into a fully connected layer. </a:t>
            </a:r>
            <a:r>
              <a:rPr lang="en-US" sz="10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From the RoI feature vector, we use a softmax layer to predict the class of the proposed region and also the offset values for the bounding box.</a:t>
            </a:r>
            <a:endParaRPr sz="10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reason “Fast R-CNN” is faster than R-CNN is because you don’t have to feed 2000 region proposals to the convolutional neural network every time. Instead, the convolution operation is done only once per image and a feature map is generated from it.</a:t>
            </a:r>
            <a:endParaRPr sz="10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dbdc4ae0_3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49dbdc4ae0_3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Similar to Fast R-CNN, the image is provided as an input to a convolutional network which provides a convolutional feature map. Instead of using selective search algorithm on the feature map to identify the region proposals</a:t>
            </a:r>
            <a:r>
              <a:rPr lang="en-U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which is time-consuming</a:t>
            </a:r>
            <a:r>
              <a:rPr lang="en-US" sz="10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a separate network</a:t>
            </a:r>
            <a:r>
              <a:rPr lang="en-U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RPN</a:t>
            </a:r>
            <a:r>
              <a:rPr lang="en-US" sz="10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used to predict the region proposals.Briefly, RPN ranks region boxes (called anchors) and proposes the ones most likely containing objects.</a:t>
            </a:r>
            <a:endParaRPr sz="10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After RPN, we get proposed regions with different sizes.</a:t>
            </a:r>
            <a:r>
              <a:rPr lang="en-U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</a:t>
            </a:r>
            <a:r>
              <a:rPr lang="en-US" sz="10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’</a:t>
            </a:r>
            <a:r>
              <a:rPr lang="en-U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 not easy to make work on features with different sizes. </a:t>
            </a:r>
            <a:r>
              <a:rPr lang="en-US" sz="10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predicted region proposals are then reshaped using a RoI pooling layer</a:t>
            </a:r>
            <a:r>
              <a:rPr lang="en-US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Then those resized region proposals would be through the classifier to do predictions.</a:t>
            </a:r>
            <a:endParaRPr sz="1000">
              <a:solidFill>
                <a:srgbClr val="3C3C3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9dbdc4ae0_3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49dbdc4ae0_3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000">
                <a:solidFill>
                  <a:srgbClr val="3C3C3C"/>
                </a:solidFill>
                <a:latin typeface="Georgia"/>
                <a:ea typeface="Georgia"/>
                <a:cs typeface="Georgia"/>
                <a:sym typeface="Georgia"/>
              </a:rPr>
              <a:t>Unlike region proposal based techniques, YOLO sees the entire image, trains on full images and makes it much faster.</a:t>
            </a:r>
            <a:endParaRPr i="1" sz="1000">
              <a:solidFill>
                <a:srgbClr val="3C3C3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000">
                <a:solidFill>
                  <a:srgbClr val="3C3C3C"/>
                </a:solidFill>
                <a:latin typeface="Georgia"/>
                <a:ea typeface="Georgia"/>
                <a:cs typeface="Georgia"/>
                <a:sym typeface="Georgia"/>
              </a:rPr>
              <a:t>Because it has  strong spatial constraints on bounding box predictions,  limits… </a:t>
            </a:r>
            <a:endParaRPr i="1" sz="1000">
              <a:solidFill>
                <a:srgbClr val="3C3C3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000">
              <a:solidFill>
                <a:srgbClr val="3C3C3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9dbdc4ae0_3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49dbdc4ae0_3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part, we are going to talk about the research and work we did before training a model.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ews Image 4">
  <p:cSld name="News Image 4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>
            <p:ph idx="2" type="pic"/>
          </p:nvPr>
        </p:nvSpPr>
        <p:spPr>
          <a:xfrm>
            <a:off x="935725" y="4058717"/>
            <a:ext cx="22860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3613908" y="4058717"/>
            <a:ext cx="22860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/>
          <p:nvPr>
            <p:ph idx="4" type="pic"/>
          </p:nvPr>
        </p:nvSpPr>
        <p:spPr>
          <a:xfrm>
            <a:off x="6292091" y="4058717"/>
            <a:ext cx="22860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/>
          <p:nvPr>
            <p:ph idx="5" type="pic"/>
          </p:nvPr>
        </p:nvSpPr>
        <p:spPr>
          <a:xfrm>
            <a:off x="8970274" y="4058717"/>
            <a:ext cx="22860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 Work #3">
  <p:cSld name="Team Work #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>
            <p:ph idx="2" type="pic"/>
          </p:nvPr>
        </p:nvSpPr>
        <p:spPr>
          <a:xfrm>
            <a:off x="1065287" y="2359541"/>
            <a:ext cx="1728216" cy="1728216"/>
          </a:xfrm>
          <a:prstGeom prst="foldedCorner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1"/>
          <p:cNvSpPr/>
          <p:nvPr>
            <p:ph idx="3" type="pic"/>
          </p:nvPr>
        </p:nvSpPr>
        <p:spPr>
          <a:xfrm>
            <a:off x="3153445" y="3433428"/>
            <a:ext cx="1728216" cy="1728216"/>
          </a:xfrm>
          <a:prstGeom prst="foldedCorner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1"/>
          <p:cNvSpPr/>
          <p:nvPr>
            <p:ph idx="4" type="pic"/>
          </p:nvPr>
        </p:nvSpPr>
        <p:spPr>
          <a:xfrm>
            <a:off x="5241603" y="2359541"/>
            <a:ext cx="1728216" cy="1728216"/>
          </a:xfrm>
          <a:prstGeom prst="foldedCorner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1"/>
          <p:cNvSpPr/>
          <p:nvPr>
            <p:ph idx="5" type="pic"/>
          </p:nvPr>
        </p:nvSpPr>
        <p:spPr>
          <a:xfrm>
            <a:off x="7325828" y="3433428"/>
            <a:ext cx="1728216" cy="1728216"/>
          </a:xfrm>
          <a:prstGeom prst="foldedCorner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1"/>
          <p:cNvSpPr/>
          <p:nvPr>
            <p:ph idx="6" type="pic"/>
          </p:nvPr>
        </p:nvSpPr>
        <p:spPr>
          <a:xfrm>
            <a:off x="9413986" y="2359541"/>
            <a:ext cx="1728216" cy="1728216"/>
          </a:xfrm>
          <a:prstGeom prst="foldedCorner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 Work #4">
  <p:cSld name="Team Work #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/>
          <p:nvPr>
            <p:ph idx="2" type="pic"/>
          </p:nvPr>
        </p:nvSpPr>
        <p:spPr>
          <a:xfrm>
            <a:off x="953865" y="566478"/>
            <a:ext cx="1399032" cy="1399032"/>
          </a:xfrm>
          <a:prstGeom prst="ellipse">
            <a:avLst/>
          </a:prstGeom>
          <a:solidFill>
            <a:srgbClr val="A5A5A5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2"/>
          <p:cNvSpPr/>
          <p:nvPr>
            <p:ph idx="3" type="pic"/>
          </p:nvPr>
        </p:nvSpPr>
        <p:spPr>
          <a:xfrm>
            <a:off x="6629400" y="-1"/>
            <a:ext cx="5562600" cy="253054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 Work #5">
  <p:cSld name="Team Work #5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>
            <p:ph idx="2" type="pic"/>
          </p:nvPr>
        </p:nvSpPr>
        <p:spPr>
          <a:xfrm>
            <a:off x="5219700" y="669472"/>
            <a:ext cx="877824" cy="877824"/>
          </a:xfrm>
          <a:prstGeom prst="ellipse">
            <a:avLst/>
          </a:prstGeom>
          <a:solidFill>
            <a:srgbClr val="A5A5A5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/>
          <p:nvPr>
            <p:ph idx="3" type="pic"/>
          </p:nvPr>
        </p:nvSpPr>
        <p:spPr>
          <a:xfrm>
            <a:off x="955330" y="2019300"/>
            <a:ext cx="1243584" cy="1243584"/>
          </a:xfrm>
          <a:prstGeom prst="ellipse">
            <a:avLst/>
          </a:prstGeom>
          <a:solidFill>
            <a:srgbClr val="A5A5A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/>
          <p:nvPr>
            <p:ph idx="4" type="pic"/>
          </p:nvPr>
        </p:nvSpPr>
        <p:spPr>
          <a:xfrm>
            <a:off x="7260533" y="2988127"/>
            <a:ext cx="1179576" cy="1179576"/>
          </a:xfrm>
          <a:prstGeom prst="ellipse">
            <a:avLst/>
          </a:prstGeom>
          <a:solidFill>
            <a:srgbClr val="A5A5A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/>
          <p:nvPr>
            <p:ph idx="5" type="pic"/>
          </p:nvPr>
        </p:nvSpPr>
        <p:spPr>
          <a:xfrm>
            <a:off x="2586011" y="3565323"/>
            <a:ext cx="1746504" cy="1746504"/>
          </a:xfrm>
          <a:prstGeom prst="ellipse">
            <a:avLst/>
          </a:prstGeom>
          <a:solidFill>
            <a:srgbClr val="A5A5A5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folio #1">
  <p:cSld name="Portfolio #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>
            <p:ph idx="2" type="pic"/>
          </p:nvPr>
        </p:nvSpPr>
        <p:spPr>
          <a:xfrm>
            <a:off x="119062" y="104774"/>
            <a:ext cx="6702425" cy="664686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/>
          <p:nvPr>
            <p:ph idx="3" type="pic"/>
          </p:nvPr>
        </p:nvSpPr>
        <p:spPr>
          <a:xfrm>
            <a:off x="6884935" y="104774"/>
            <a:ext cx="2560321" cy="32928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/>
          <p:nvPr>
            <p:ph idx="4" type="pic"/>
          </p:nvPr>
        </p:nvSpPr>
        <p:spPr>
          <a:xfrm>
            <a:off x="9509047" y="3460366"/>
            <a:ext cx="2560321" cy="32928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folio #2">
  <p:cSld name="Portfolio #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>
            <p:ph idx="2" type="pic"/>
          </p:nvPr>
        </p:nvSpPr>
        <p:spPr>
          <a:xfrm>
            <a:off x="612257" y="2019299"/>
            <a:ext cx="3927475" cy="204311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5"/>
          <p:cNvSpPr/>
          <p:nvPr>
            <p:ph idx="3" type="pic"/>
          </p:nvPr>
        </p:nvSpPr>
        <p:spPr>
          <a:xfrm>
            <a:off x="4604821" y="2019299"/>
            <a:ext cx="3927475" cy="204311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/>
          <p:nvPr>
            <p:ph idx="4" type="pic"/>
          </p:nvPr>
        </p:nvSpPr>
        <p:spPr>
          <a:xfrm>
            <a:off x="611885" y="4124323"/>
            <a:ext cx="3927475" cy="204311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/>
          <p:nvPr>
            <p:ph idx="5" type="pic"/>
          </p:nvPr>
        </p:nvSpPr>
        <p:spPr>
          <a:xfrm>
            <a:off x="4604634" y="4124324"/>
            <a:ext cx="3927475" cy="204311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/>
          <p:nvPr>
            <p:ph idx="6" type="pic"/>
          </p:nvPr>
        </p:nvSpPr>
        <p:spPr>
          <a:xfrm>
            <a:off x="8597383" y="2019299"/>
            <a:ext cx="2644775" cy="414813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folio #3">
  <p:cSld name="Portfolio #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>
            <p:ph idx="2" type="pic"/>
          </p:nvPr>
        </p:nvSpPr>
        <p:spPr>
          <a:xfrm>
            <a:off x="573151" y="1775893"/>
            <a:ext cx="2706624" cy="198424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/>
          <p:nvPr>
            <p:ph idx="3" type="pic"/>
          </p:nvPr>
        </p:nvSpPr>
        <p:spPr>
          <a:xfrm>
            <a:off x="3352864" y="1775893"/>
            <a:ext cx="2706624" cy="198424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6"/>
          <p:cNvSpPr/>
          <p:nvPr>
            <p:ph idx="4" type="pic"/>
          </p:nvPr>
        </p:nvSpPr>
        <p:spPr>
          <a:xfrm>
            <a:off x="6130925" y="1775893"/>
            <a:ext cx="2706624" cy="198424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/>
          <p:nvPr>
            <p:ph idx="5" type="pic"/>
          </p:nvPr>
        </p:nvSpPr>
        <p:spPr>
          <a:xfrm>
            <a:off x="8910701" y="1775893"/>
            <a:ext cx="2706624" cy="198424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/>
          <p:nvPr>
            <p:ph idx="6" type="pic"/>
          </p:nvPr>
        </p:nvSpPr>
        <p:spPr>
          <a:xfrm>
            <a:off x="573151" y="3816434"/>
            <a:ext cx="2706624" cy="198424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/>
          <p:nvPr>
            <p:ph idx="7" type="pic"/>
          </p:nvPr>
        </p:nvSpPr>
        <p:spPr>
          <a:xfrm>
            <a:off x="3352864" y="3816434"/>
            <a:ext cx="2706624" cy="198424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/>
          <p:nvPr>
            <p:ph idx="8" type="pic"/>
          </p:nvPr>
        </p:nvSpPr>
        <p:spPr>
          <a:xfrm>
            <a:off x="6130925" y="3816434"/>
            <a:ext cx="2706624" cy="198424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6"/>
          <p:cNvSpPr/>
          <p:nvPr>
            <p:ph idx="9" type="pic"/>
          </p:nvPr>
        </p:nvSpPr>
        <p:spPr>
          <a:xfrm>
            <a:off x="8908986" y="3816434"/>
            <a:ext cx="2706624" cy="198424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folio #4">
  <p:cSld name="Portfolio #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>
            <p:ph idx="2" type="pic"/>
          </p:nvPr>
        </p:nvSpPr>
        <p:spPr>
          <a:xfrm>
            <a:off x="3781424" y="-1"/>
            <a:ext cx="2752725" cy="333851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/>
          <p:nvPr>
            <p:ph idx="3" type="pic"/>
          </p:nvPr>
        </p:nvSpPr>
        <p:spPr>
          <a:xfrm>
            <a:off x="9477375" y="1509713"/>
            <a:ext cx="2714625" cy="374808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/>
          <p:nvPr>
            <p:ph idx="4" type="pic"/>
          </p:nvPr>
        </p:nvSpPr>
        <p:spPr>
          <a:xfrm>
            <a:off x="931862" y="1509713"/>
            <a:ext cx="2754312" cy="374808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/>
          <p:nvPr>
            <p:ph idx="5" type="pic"/>
          </p:nvPr>
        </p:nvSpPr>
        <p:spPr>
          <a:xfrm>
            <a:off x="6629401" y="1509713"/>
            <a:ext cx="2754312" cy="182879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7"/>
          <p:cNvSpPr/>
          <p:nvPr>
            <p:ph idx="6" type="pic"/>
          </p:nvPr>
        </p:nvSpPr>
        <p:spPr>
          <a:xfrm>
            <a:off x="6629401" y="3428999"/>
            <a:ext cx="2754312" cy="182879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7"/>
          <p:cNvSpPr/>
          <p:nvPr>
            <p:ph idx="7" type="pic"/>
          </p:nvPr>
        </p:nvSpPr>
        <p:spPr>
          <a:xfrm>
            <a:off x="3779836" y="3428999"/>
            <a:ext cx="2754312" cy="182879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folio #5">
  <p:cSld name="Portfolio #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>
            <p:ph idx="2" type="pic"/>
          </p:nvPr>
        </p:nvSpPr>
        <p:spPr>
          <a:xfrm>
            <a:off x="-217198" y="2624081"/>
            <a:ext cx="1746504" cy="1243584"/>
          </a:xfrm>
          <a:prstGeom prst="roundRect">
            <a:avLst>
              <a:gd fmla="val 6163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/>
          <p:nvPr>
            <p:ph idx="3" type="pic"/>
          </p:nvPr>
        </p:nvSpPr>
        <p:spPr>
          <a:xfrm>
            <a:off x="10661691" y="2624081"/>
            <a:ext cx="1746504" cy="1243584"/>
          </a:xfrm>
          <a:prstGeom prst="roundRect">
            <a:avLst>
              <a:gd fmla="val 6163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/>
          <p:nvPr>
            <p:ph idx="4" type="pic"/>
          </p:nvPr>
        </p:nvSpPr>
        <p:spPr>
          <a:xfrm>
            <a:off x="1680975" y="2149558"/>
            <a:ext cx="2840900" cy="2019300"/>
          </a:xfrm>
          <a:prstGeom prst="roundRect">
            <a:avLst>
              <a:gd fmla="val 5624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/>
          <p:nvPr>
            <p:ph idx="5" type="pic"/>
          </p:nvPr>
        </p:nvSpPr>
        <p:spPr>
          <a:xfrm>
            <a:off x="4675550" y="2149558"/>
            <a:ext cx="2840900" cy="2019300"/>
          </a:xfrm>
          <a:prstGeom prst="roundRect">
            <a:avLst>
              <a:gd fmla="val 5624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8"/>
          <p:cNvSpPr/>
          <p:nvPr>
            <p:ph idx="6" type="pic"/>
          </p:nvPr>
        </p:nvSpPr>
        <p:spPr>
          <a:xfrm>
            <a:off x="7669122" y="2149558"/>
            <a:ext cx="2840900" cy="2019300"/>
          </a:xfrm>
          <a:prstGeom prst="roundRect">
            <a:avLst>
              <a:gd fmla="val 5624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folio #6">
  <p:cSld name="Portfolio #6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>
            <p:ph idx="2" type="pic"/>
          </p:nvPr>
        </p:nvSpPr>
        <p:spPr>
          <a:xfrm>
            <a:off x="0" y="2009136"/>
            <a:ext cx="6096000" cy="415628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/>
          <p:nvPr>
            <p:ph idx="3" type="pic"/>
          </p:nvPr>
        </p:nvSpPr>
        <p:spPr>
          <a:xfrm>
            <a:off x="6096000" y="2009136"/>
            <a:ext cx="2324100" cy="232748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/>
          <p:nvPr>
            <p:ph idx="4" type="pic"/>
          </p:nvPr>
        </p:nvSpPr>
        <p:spPr>
          <a:xfrm>
            <a:off x="8420100" y="2009136"/>
            <a:ext cx="3771900" cy="232748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Image">
  <p:cSld name="Four Imag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>
            <p:ph idx="2" type="pic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/>
          <p:nvPr>
            <p:ph idx="3" type="pic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/>
          <p:nvPr>
            <p:ph idx="4" type="pic"/>
          </p:nvPr>
        </p:nvSpPr>
        <p:spPr>
          <a:xfrm>
            <a:off x="6285187" y="2365265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/>
          <p:nvPr>
            <p:ph idx="5" type="pic"/>
          </p:nvPr>
        </p:nvSpPr>
        <p:spPr>
          <a:xfrm>
            <a:off x="8534401" y="2365265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/>
          <p:nvPr>
            <p:ph idx="3" type="pic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">
  <p:cSld name="Full Imag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act Us">
  <p:cSld name="Contact U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/>
          <p:nvPr>
            <p:ph idx="2" type="pic"/>
          </p:nvPr>
        </p:nvSpPr>
        <p:spPr>
          <a:xfrm>
            <a:off x="0" y="-1"/>
            <a:ext cx="12192000" cy="341836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8"/>
          <p:cNvSpPr/>
          <p:nvPr>
            <p:ph idx="3" type="pic"/>
          </p:nvPr>
        </p:nvSpPr>
        <p:spPr>
          <a:xfrm>
            <a:off x="3338622" y="3418366"/>
            <a:ext cx="2386123" cy="152577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8"/>
          <p:cNvSpPr/>
          <p:nvPr>
            <p:ph idx="4" type="pic"/>
          </p:nvPr>
        </p:nvSpPr>
        <p:spPr>
          <a:xfrm>
            <a:off x="6667499" y="3418366"/>
            <a:ext cx="2386123" cy="152577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 Work #1">
  <p:cSld name="Team Work #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>
            <p:ph idx="2" type="pic"/>
          </p:nvPr>
        </p:nvSpPr>
        <p:spPr>
          <a:xfrm rot="434797">
            <a:off x="1198267" y="2019299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9"/>
          <p:cNvSpPr/>
          <p:nvPr>
            <p:ph idx="3" type="pic"/>
          </p:nvPr>
        </p:nvSpPr>
        <p:spPr>
          <a:xfrm rot="434797">
            <a:off x="6414869" y="2030510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9"/>
          <p:cNvSpPr/>
          <p:nvPr>
            <p:ph idx="4" type="pic"/>
          </p:nvPr>
        </p:nvSpPr>
        <p:spPr>
          <a:xfrm rot="434797">
            <a:off x="1195986" y="4329978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9"/>
          <p:cNvSpPr/>
          <p:nvPr>
            <p:ph idx="5" type="pic"/>
          </p:nvPr>
        </p:nvSpPr>
        <p:spPr>
          <a:xfrm rot="434797">
            <a:off x="6421733" y="4345750"/>
            <a:ext cx="1828800" cy="1828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 Work #2">
  <p:cSld name="Team Work #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/>
          <p:nvPr>
            <p:ph idx="2" type="pic"/>
          </p:nvPr>
        </p:nvSpPr>
        <p:spPr>
          <a:xfrm>
            <a:off x="875808" y="2370939"/>
            <a:ext cx="1408176" cy="140817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0"/>
          <p:cNvSpPr/>
          <p:nvPr>
            <p:ph idx="3" type="pic"/>
          </p:nvPr>
        </p:nvSpPr>
        <p:spPr>
          <a:xfrm>
            <a:off x="2693976" y="2370939"/>
            <a:ext cx="1408176" cy="140817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0"/>
          <p:cNvSpPr/>
          <p:nvPr>
            <p:ph idx="4" type="pic"/>
          </p:nvPr>
        </p:nvSpPr>
        <p:spPr>
          <a:xfrm>
            <a:off x="4512144" y="2370939"/>
            <a:ext cx="1408176" cy="140817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0"/>
          <p:cNvSpPr/>
          <p:nvPr>
            <p:ph idx="5" type="pic"/>
          </p:nvPr>
        </p:nvSpPr>
        <p:spPr>
          <a:xfrm>
            <a:off x="6330312" y="2370939"/>
            <a:ext cx="1408176" cy="140817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0"/>
          <p:cNvSpPr/>
          <p:nvPr>
            <p:ph idx="6" type="pic"/>
          </p:nvPr>
        </p:nvSpPr>
        <p:spPr>
          <a:xfrm>
            <a:off x="8148480" y="2370939"/>
            <a:ext cx="1408176" cy="140817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0"/>
          <p:cNvSpPr/>
          <p:nvPr>
            <p:ph idx="7" type="pic"/>
          </p:nvPr>
        </p:nvSpPr>
        <p:spPr>
          <a:xfrm>
            <a:off x="9886750" y="2370939"/>
            <a:ext cx="1408176" cy="140817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hyperlink" Target="https://github.com/tensorflow/models/blob/master/research/object_detection/g3doc/detection_model_zoo.m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hyperlink" Target="http://storage.googleapis.com/download.tensorflow.org/models/object_detection/faster_rcnn_resnet101_coco_11_06_2017.tar.gz" TargetMode="External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hyperlink" Target="https://ieeexplore.ieee.org/document/748586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952500" y="2163075"/>
            <a:ext cx="859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228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F2E30"/>
                </a:solidFill>
                <a:latin typeface="EB Garamond"/>
                <a:ea typeface="EB Garamond"/>
                <a:cs typeface="EB Garamond"/>
                <a:sym typeface="EB Garamond"/>
              </a:rPr>
              <a:t>Object Detection</a:t>
            </a:r>
            <a:endParaRPr sz="5400">
              <a:solidFill>
                <a:srgbClr val="7F2E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3080950" y="3363250"/>
            <a:ext cx="657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Group 2</a:t>
            </a:r>
            <a:endParaRPr sz="18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Jin Lin, Xiaoge Hou, Xinxin Huang, Yifan Zhang</a:t>
            </a:r>
            <a:endParaRPr sz="18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2707100" y="295000"/>
            <a:ext cx="7193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Tensorflow API</a:t>
            </a:r>
            <a:endParaRPr sz="2400">
              <a:solidFill>
                <a:srgbClr val="3C3C3C"/>
              </a:solidFill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6308000" y="1447800"/>
            <a:ext cx="4509900" cy="50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/>
              <a:t>Required </a:t>
            </a:r>
            <a:r>
              <a:rPr lang="en-US" sz="2000"/>
              <a:t>Libraries: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Protobuf 3.0.0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Python-tk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Pillow 1.0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lxml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tf Slim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Jupyter notebook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Matplotlib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Tensorflow (&gt;=1.9.0)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Cython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contextlib2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cocoapi</a:t>
            </a:r>
            <a:endParaRPr sz="20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1" name="Google Shape;201;p29"/>
          <p:cNvSpPr/>
          <p:nvPr/>
        </p:nvSpPr>
        <p:spPr>
          <a:xfrm rot="2707864">
            <a:off x="1726698" y="2069416"/>
            <a:ext cx="1482280" cy="1482279"/>
          </a:xfrm>
          <a:custGeom>
            <a:rect b="b" l="l" r="r" t="t"/>
            <a:pathLst>
              <a:path extrusionOk="0" h="819" w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9"/>
          <p:cNvSpPr/>
          <p:nvPr/>
        </p:nvSpPr>
        <p:spPr>
          <a:xfrm rot="-710711">
            <a:off x="3318614" y="3330882"/>
            <a:ext cx="1482281" cy="1482279"/>
          </a:xfrm>
          <a:custGeom>
            <a:rect b="b" l="l" r="r" t="t"/>
            <a:pathLst>
              <a:path extrusionOk="0" h="819" w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7F2E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9"/>
          <p:cNvSpPr/>
          <p:nvPr/>
        </p:nvSpPr>
        <p:spPr>
          <a:xfrm rot="1460869">
            <a:off x="1699211" y="4440109"/>
            <a:ext cx="1018806" cy="1018806"/>
          </a:xfrm>
          <a:custGeom>
            <a:rect b="b" l="l" r="r" t="t"/>
            <a:pathLst>
              <a:path extrusionOk="0" h="819" w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7F2E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/>
          <p:nvPr/>
        </p:nvSpPr>
        <p:spPr>
          <a:xfrm rot="2598302">
            <a:off x="2578485" y="3818291"/>
            <a:ext cx="627314" cy="627313"/>
          </a:xfrm>
          <a:custGeom>
            <a:rect b="b" l="l" r="r" t="t"/>
            <a:pathLst>
              <a:path extrusionOk="0" h="819" w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9"/>
          <p:cNvSpPr/>
          <p:nvPr/>
        </p:nvSpPr>
        <p:spPr>
          <a:xfrm rot="-923210">
            <a:off x="1650444" y="3848984"/>
            <a:ext cx="382523" cy="382523"/>
          </a:xfrm>
          <a:custGeom>
            <a:rect b="b" l="l" r="r" t="t"/>
            <a:pathLst>
              <a:path extrusionOk="0" h="819" w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7F2E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2707100" y="295000"/>
            <a:ext cx="7193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Tensorflow API</a:t>
            </a:r>
            <a:endParaRPr sz="2400">
              <a:solidFill>
                <a:srgbClr val="3C3C3C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2326950" y="1535400"/>
            <a:ext cx="7573500" cy="48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many out-of-the-boxes object detection architectures</a:t>
            </a:r>
            <a:endParaRPr sz="2200">
              <a:solidFill>
                <a:srgbClr val="3C3C3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○"/>
            </a:pPr>
            <a:r>
              <a:rPr b="1"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SSD</a:t>
            </a:r>
            <a:r>
              <a:rPr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(Single Shot Detector)</a:t>
            </a:r>
            <a:endParaRPr sz="2200">
              <a:solidFill>
                <a:srgbClr val="3C3C3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○"/>
            </a:pPr>
            <a:r>
              <a:rPr b="1"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Faster R-CNN</a:t>
            </a:r>
            <a:r>
              <a:rPr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(Faster Region-based Convolutional Neural Network)</a:t>
            </a:r>
            <a:endParaRPr sz="2200">
              <a:solidFill>
                <a:srgbClr val="3C3C3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○"/>
            </a:pPr>
            <a:r>
              <a:rPr b="1"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R-FCN</a:t>
            </a:r>
            <a:r>
              <a:rPr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(Region-based Fully Convolutional Networks)</a:t>
            </a:r>
            <a:endParaRPr sz="2200">
              <a:solidFill>
                <a:srgbClr val="3C3C3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several feature extractors</a:t>
            </a:r>
            <a:endParaRPr sz="2200">
              <a:solidFill>
                <a:srgbClr val="3C3C3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○"/>
            </a:pPr>
            <a:r>
              <a:rPr b="1"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MobileNet</a:t>
            </a:r>
            <a:endParaRPr b="1" sz="2200">
              <a:solidFill>
                <a:srgbClr val="3C3C3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○"/>
            </a:pPr>
            <a:r>
              <a:rPr b="1"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Inception</a:t>
            </a:r>
            <a:endParaRPr b="1" sz="2200">
              <a:solidFill>
                <a:srgbClr val="3C3C3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○"/>
            </a:pPr>
            <a:r>
              <a:rPr b="1" lang="en-US" sz="2200">
                <a:solidFill>
                  <a:srgbClr val="3C3C3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Resnet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3C3C3C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several trained models</a:t>
            </a:r>
            <a:endParaRPr sz="2200">
              <a:solidFill>
                <a:srgbClr val="3C3C3C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3C3C3C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 in </a:t>
            </a:r>
            <a:r>
              <a:rPr b="1" lang="en-US" sz="2200">
                <a:solidFill>
                  <a:srgbClr val="3C3C3C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Google Cloud</a:t>
            </a:r>
            <a:endParaRPr sz="2200">
              <a:solidFill>
                <a:srgbClr val="3C3C3C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3C3C3C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support of TensorBoard to monitor the training.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2707100" y="295000"/>
            <a:ext cx="7193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MSCOCO vs. Kitti dataset</a:t>
            </a:r>
            <a:endParaRPr sz="2400">
              <a:solidFill>
                <a:srgbClr val="3C3C3C"/>
              </a:solidFill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2860350" y="1447800"/>
            <a:ext cx="7937100" cy="25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C3C3C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Microsoft COCO: a large-scale object detection, segmentation, and captioning dataset; 330K images (&gt;200K labeled) for object detection</a:t>
            </a:r>
            <a:endParaRPr b="1" sz="105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C3C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Kitti: 7,000 test and 7,000 train images</a:t>
            </a:r>
            <a:endParaRPr sz="2400"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850" y="4255300"/>
            <a:ext cx="89058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2707100" y="295000"/>
            <a:ext cx="7193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Pretrained Model</a:t>
            </a:r>
            <a:endParaRPr sz="2400">
              <a:solidFill>
                <a:srgbClr val="3C3C3C"/>
              </a:solidFill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4375800" y="1842425"/>
            <a:ext cx="37104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500" y="1447800"/>
            <a:ext cx="4246500" cy="22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1651275" y="3037550"/>
            <a:ext cx="86880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aster_rcnn_resnet101_coco_2018_01_28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Decide the pre-trained model to be used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 There’s a trade off between detection speed and accuracy, higher the speed lower the accuracy and vice versa.</a:t>
            </a:r>
            <a:endParaRPr sz="18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29647" l="0" r="0" t="5535"/>
          <a:stretch/>
        </p:blipFill>
        <p:spPr>
          <a:xfrm>
            <a:off x="50" y="-62095"/>
            <a:ext cx="121920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4655313" y="288521"/>
            <a:ext cx="236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F2E30"/>
                </a:solidFill>
                <a:latin typeface="Arial"/>
                <a:ea typeface="Arial"/>
                <a:cs typeface="Arial"/>
                <a:sym typeface="Arial"/>
              </a:rPr>
              <a:t>Part.</a:t>
            </a:r>
            <a:r>
              <a:rPr b="1" lang="en-US" sz="5400">
                <a:solidFill>
                  <a:srgbClr val="7F2E30"/>
                </a:solidFill>
              </a:rPr>
              <a:t>4</a:t>
            </a:r>
            <a:endParaRPr b="1" sz="5400">
              <a:solidFill>
                <a:srgbClr val="7F2E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3967117" y="1447805"/>
            <a:ext cx="37443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350" lIns="102725" spcFirstLastPara="1" rIns="102725" wrap="square" tIns="51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Arial"/>
              <a:buNone/>
            </a:pPr>
            <a:r>
              <a:rPr b="1" lang="en-US" sz="2400">
                <a:solidFill>
                  <a:srgbClr val="3C3C3C"/>
                </a:solidFill>
              </a:rPr>
              <a:t>Training</a:t>
            </a:r>
            <a:endParaRPr b="1" sz="1400">
              <a:solidFill>
                <a:srgbClr val="3C3C3C"/>
              </a:solidFill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3537750" y="3326150"/>
            <a:ext cx="684900" cy="684900"/>
          </a:xfrm>
          <a:prstGeom prst="ellipse">
            <a:avLst/>
          </a:prstGeom>
          <a:solidFill>
            <a:srgbClr val="7F2E30"/>
          </a:solidFill>
          <a:ln>
            <a:noFill/>
          </a:ln>
          <a:effectLst>
            <a:outerShdw blurRad="152400" sx="90000" rotWithShape="0" dir="5400000" dist="127000" sy="-19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4470000" y="3326175"/>
            <a:ext cx="2247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5200C"/>
                </a:solidFill>
              </a:rPr>
              <a:t>Preparation</a:t>
            </a:r>
            <a:endParaRPr>
              <a:solidFill>
                <a:srgbClr val="85200C"/>
              </a:solidFill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4470000" y="4530538"/>
            <a:ext cx="66171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5200C"/>
                </a:solidFill>
              </a:rPr>
              <a:t>Training Process Monitor - TensorBoard</a:t>
            </a:r>
            <a:endParaRPr sz="2400">
              <a:solidFill>
                <a:srgbClr val="85200C"/>
              </a:solidFill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4470000" y="5621225"/>
            <a:ext cx="42351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5200C"/>
                </a:solidFill>
              </a:rPr>
              <a:t>Evaluation</a:t>
            </a:r>
            <a:endParaRPr sz="2400">
              <a:solidFill>
                <a:srgbClr val="85200C"/>
              </a:solidFill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3537750" y="4473688"/>
            <a:ext cx="684900" cy="684900"/>
          </a:xfrm>
          <a:prstGeom prst="ellipse">
            <a:avLst/>
          </a:prstGeom>
          <a:solidFill>
            <a:srgbClr val="7F2E30"/>
          </a:solidFill>
          <a:ln>
            <a:noFill/>
          </a:ln>
          <a:effectLst>
            <a:outerShdw blurRad="152400" sx="90000" rotWithShape="0" dir="5400000" dist="127000" sy="-19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3537750" y="5564375"/>
            <a:ext cx="684900" cy="684900"/>
          </a:xfrm>
          <a:prstGeom prst="ellipse">
            <a:avLst/>
          </a:prstGeom>
          <a:solidFill>
            <a:srgbClr val="7F2E30"/>
          </a:solidFill>
          <a:ln>
            <a:noFill/>
          </a:ln>
          <a:effectLst>
            <a:outerShdw blurRad="152400" sx="90000" rotWithShape="0" dir="5400000" dist="127000" sy="-19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/>
        </p:nvSpPr>
        <p:spPr>
          <a:xfrm>
            <a:off x="2380950" y="294975"/>
            <a:ext cx="7193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Preparation</a:t>
            </a:r>
            <a:endParaRPr sz="2400">
              <a:solidFill>
                <a:srgbClr val="3C3C3C"/>
              </a:solidFill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609600" y="1420588"/>
            <a:ext cx="3152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1. </a:t>
            </a:r>
            <a:r>
              <a:rPr b="1" lang="en-US" sz="1800">
                <a:solidFill>
                  <a:srgbClr val="85200C"/>
                </a:solidFill>
              </a:rPr>
              <a:t>Dataset Preparation</a:t>
            </a:r>
            <a:r>
              <a:rPr b="1" lang="en-US" sz="1800">
                <a:solidFill>
                  <a:srgbClr val="85200C"/>
                </a:solidFill>
              </a:rPr>
              <a:t>: </a:t>
            </a:r>
            <a:endParaRPr b="1" sz="1800">
              <a:solidFill>
                <a:srgbClr val="85200C"/>
              </a:solidFill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715800" y="2084550"/>
            <a:ext cx="10523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Create tfrecord file by “create_kitti_tf_record.py” and “kitti_label_map.pbtxt”. (Additionally we added two more label of “van” and “truck” in label map).</a:t>
            </a:r>
            <a:endParaRPr sz="180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00" y="2918750"/>
            <a:ext cx="6780762" cy="558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609600" y="3992550"/>
            <a:ext cx="42141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2. Pretrained model</a:t>
            </a:r>
            <a:r>
              <a:rPr b="1" lang="en-US" sz="1800">
                <a:solidFill>
                  <a:srgbClr val="85200C"/>
                </a:solidFill>
              </a:rPr>
              <a:t> Preparation: </a:t>
            </a:r>
            <a:endParaRPr b="1" sz="1800">
              <a:solidFill>
                <a:srgbClr val="85200C"/>
              </a:solidFill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609600" y="4658175"/>
            <a:ext cx="61575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Downloaded “faster_rcnn_resnet101_coco_2018_01_28” for transfer training.</a:t>
            </a:r>
            <a:endParaRPr sz="1800"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9400" y="4112350"/>
            <a:ext cx="4246500" cy="22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2499300" y="294975"/>
            <a:ext cx="7193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Preparation</a:t>
            </a:r>
            <a:endParaRPr sz="2400">
              <a:solidFill>
                <a:srgbClr val="3C3C3C"/>
              </a:solidFill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609600" y="1420588"/>
            <a:ext cx="3152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3</a:t>
            </a:r>
            <a:r>
              <a:rPr b="1" lang="en-US" sz="1800">
                <a:solidFill>
                  <a:srgbClr val="85200C"/>
                </a:solidFill>
              </a:rPr>
              <a:t>. </a:t>
            </a:r>
            <a:r>
              <a:rPr b="1" lang="en-US" sz="1800">
                <a:solidFill>
                  <a:srgbClr val="85200C"/>
                </a:solidFill>
              </a:rPr>
              <a:t>Edit model config file: </a:t>
            </a:r>
            <a:endParaRPr b="1" sz="1800">
              <a:solidFill>
                <a:srgbClr val="85200C"/>
              </a:solidFill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609600" y="3724488"/>
            <a:ext cx="42141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4</a:t>
            </a:r>
            <a:r>
              <a:rPr b="1" lang="en-US" sz="1800">
                <a:solidFill>
                  <a:srgbClr val="85200C"/>
                </a:solidFill>
              </a:rPr>
              <a:t>. Training model: </a:t>
            </a:r>
            <a:endParaRPr b="1" sz="1800">
              <a:solidFill>
                <a:srgbClr val="85200C"/>
              </a:solidFill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609600" y="4658175"/>
            <a:ext cx="61575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4" name="Google Shape;264;p35"/>
          <p:cNvSpPr txBox="1"/>
          <p:nvPr/>
        </p:nvSpPr>
        <p:spPr>
          <a:xfrm>
            <a:off x="715775" y="1854105"/>
            <a:ext cx="8892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Set the fields of the config file, identified by PATH_TO_BE_CONFIGURED</a:t>
            </a: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50" y="2438200"/>
            <a:ext cx="6027409" cy="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/>
        </p:nvSpPr>
        <p:spPr>
          <a:xfrm>
            <a:off x="715775" y="4175388"/>
            <a:ext cx="49548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</a:rPr>
              <a:t>Running locally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</a:rPr>
              <a:t>Running on Google Cloud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</a:rPr>
              <a:t>Running on Colab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</a:rPr>
              <a:t>Running on LinuxOS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751650" y="6054400"/>
            <a:ext cx="10688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</a:rPr>
              <a:t>We have tried four ways to train the new model, at the end we chose to train it on Google Cloud.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349" y="3811615"/>
            <a:ext cx="5911825" cy="1936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3246300" y="294975"/>
            <a:ext cx="5699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5200C"/>
                </a:solidFill>
              </a:rPr>
              <a:t>Training Process Monitor - TensorBoard</a:t>
            </a:r>
            <a:endParaRPr sz="2400">
              <a:solidFill>
                <a:srgbClr val="3C3C3C"/>
              </a:solidFill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609600" y="1387975"/>
            <a:ext cx="52005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Precision</a:t>
            </a:r>
            <a:r>
              <a:rPr b="1" lang="en-US" sz="1800">
                <a:solidFill>
                  <a:srgbClr val="85200C"/>
                </a:solidFill>
              </a:rPr>
              <a:t>: </a:t>
            </a:r>
            <a:endParaRPr b="1" sz="1800">
              <a:solidFill>
                <a:srgbClr val="85200C"/>
              </a:solidFill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906525"/>
            <a:ext cx="6633675" cy="25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1550" y="2069362"/>
            <a:ext cx="3060624" cy="22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7951550" y="1412988"/>
            <a:ext cx="18579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Loss</a:t>
            </a:r>
            <a:r>
              <a:rPr b="1" lang="en-US" sz="1800">
                <a:solidFill>
                  <a:srgbClr val="85200C"/>
                </a:solidFill>
              </a:rPr>
              <a:t>: </a:t>
            </a:r>
            <a:endParaRPr b="1" sz="1800">
              <a:solidFill>
                <a:srgbClr val="85200C"/>
              </a:solidFill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6300" y="4563850"/>
            <a:ext cx="5475623" cy="22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/>
        </p:nvSpPr>
        <p:spPr>
          <a:xfrm>
            <a:off x="697675" y="4563850"/>
            <a:ext cx="18579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Input Images</a:t>
            </a:r>
            <a:r>
              <a:rPr b="1" lang="en-US" sz="1800">
                <a:solidFill>
                  <a:srgbClr val="85200C"/>
                </a:solidFill>
              </a:rPr>
              <a:t>: </a:t>
            </a:r>
            <a:endParaRPr b="1" sz="1800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2499300" y="294975"/>
            <a:ext cx="7193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Evaluation</a:t>
            </a:r>
            <a:endParaRPr sz="2400">
              <a:solidFill>
                <a:srgbClr val="3C3C3C"/>
              </a:solidFill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1343450" y="1688900"/>
            <a:ext cx="37104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00" y="2557700"/>
            <a:ext cx="5903974" cy="361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313" y="2557700"/>
            <a:ext cx="5535012" cy="36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 txBox="1"/>
          <p:nvPr/>
        </p:nvSpPr>
        <p:spPr>
          <a:xfrm>
            <a:off x="257688" y="1823800"/>
            <a:ext cx="52005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Retrained model</a:t>
            </a:r>
            <a:r>
              <a:rPr b="1" lang="en-US" sz="1800">
                <a:solidFill>
                  <a:srgbClr val="85200C"/>
                </a:solidFill>
              </a:rPr>
              <a:t>: </a:t>
            </a:r>
            <a:endParaRPr b="1" sz="1800">
              <a:solidFill>
                <a:srgbClr val="85200C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6399313" y="1823800"/>
            <a:ext cx="4562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Pre</a:t>
            </a:r>
            <a:r>
              <a:rPr b="1" lang="en-US" sz="1800">
                <a:solidFill>
                  <a:srgbClr val="85200C"/>
                </a:solidFill>
              </a:rPr>
              <a:t>trained model: </a:t>
            </a:r>
            <a:endParaRPr b="1" sz="1800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29647" l="0" r="0" t="5535"/>
          <a:stretch/>
        </p:blipFill>
        <p:spPr>
          <a:xfrm>
            <a:off x="50" y="-62095"/>
            <a:ext cx="121920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4655313" y="288521"/>
            <a:ext cx="236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F2E30"/>
                </a:solidFill>
                <a:latin typeface="Arial"/>
                <a:ea typeface="Arial"/>
                <a:cs typeface="Arial"/>
                <a:sym typeface="Arial"/>
              </a:rPr>
              <a:t>Part.</a:t>
            </a:r>
            <a:r>
              <a:rPr b="1" lang="en-US" sz="5400">
                <a:solidFill>
                  <a:srgbClr val="7F2E30"/>
                </a:solidFill>
              </a:rPr>
              <a:t>5</a:t>
            </a:r>
            <a:endParaRPr b="1" sz="5400">
              <a:solidFill>
                <a:srgbClr val="7F2E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3967117" y="1447805"/>
            <a:ext cx="37443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350" lIns="102725" spcFirstLastPara="1" rIns="102725" wrap="square" tIns="51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Arial"/>
              <a:buNone/>
            </a:pPr>
            <a:r>
              <a:rPr b="1" lang="en-US" sz="2400">
                <a:solidFill>
                  <a:srgbClr val="3C3C3C"/>
                </a:solidFill>
              </a:rPr>
              <a:t>Demo</a:t>
            </a:r>
            <a:endParaRPr b="1" sz="1400">
              <a:solidFill>
                <a:srgbClr val="3C3C3C"/>
              </a:solidFill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234500" y="3162300"/>
            <a:ext cx="103479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C3C3C"/>
                </a:solidFill>
              </a:rPr>
              <a:t>Export trained model:</a:t>
            </a:r>
            <a:r>
              <a:rPr lang="en-US" sz="1600">
                <a:solidFill>
                  <a:srgbClr val="3C3C3C"/>
                </a:solidFill>
              </a:rPr>
              <a:t> export model to run inference. By</a:t>
            </a:r>
            <a:r>
              <a:rPr lang="en-US" sz="1600">
                <a:solidFill>
                  <a:srgbClr val="3C3C3C"/>
                </a:solidFill>
              </a:rPr>
              <a:t> calling export_inference_graph.py script in the repo.</a:t>
            </a:r>
            <a:endParaRPr sz="1600">
              <a:solidFill>
                <a:srgbClr val="3C3C3C"/>
              </a:solidFill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C3C3C"/>
                </a:solidFill>
              </a:rPr>
              <a:t>Upload image for inference:</a:t>
            </a:r>
            <a:r>
              <a:rPr lang="en-US" sz="1600">
                <a:solidFill>
                  <a:srgbClr val="3C3C3C"/>
                </a:solidFill>
              </a:rPr>
              <a:t> upload of test image file to run inference.</a:t>
            </a:r>
            <a:endParaRPr sz="1600">
              <a:solidFill>
                <a:srgbClr val="3C3C3C"/>
              </a:solidFill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C3C3C"/>
                </a:solidFill>
              </a:rPr>
              <a:t>Run inference:</a:t>
            </a:r>
            <a:r>
              <a:rPr lang="en-US" sz="1600">
                <a:solidFill>
                  <a:srgbClr val="3C3C3C"/>
                </a:solidFill>
              </a:rPr>
              <a:t> finally it performs inference of the uploaded image, and shows the result.</a:t>
            </a:r>
            <a:endParaRPr sz="1600">
              <a:solidFill>
                <a:srgbClr val="3C3C3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79202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4584700" y="295001"/>
            <a:ext cx="3022600" cy="1125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OUTLINES</a:t>
            </a:r>
            <a:endParaRPr sz="24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429722" y="1412250"/>
            <a:ext cx="1194900" cy="1214100"/>
          </a:xfrm>
          <a:prstGeom prst="ellipse">
            <a:avLst/>
          </a:prstGeom>
          <a:solidFill>
            <a:srgbClr val="7F2E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106" name="Google Shape;106;p21"/>
          <p:cNvSpPr/>
          <p:nvPr/>
        </p:nvSpPr>
        <p:spPr>
          <a:xfrm>
            <a:off x="369878" y="1351499"/>
            <a:ext cx="1314600" cy="1335600"/>
          </a:xfrm>
          <a:prstGeom prst="arc">
            <a:avLst>
              <a:gd fmla="val 16200000" name="adj1"/>
              <a:gd fmla="val 12360201" name="adj2"/>
            </a:avLst>
          </a:prstGeom>
          <a:noFill/>
          <a:ln cap="rnd" cmpd="sng" w="38100">
            <a:solidFill>
              <a:srgbClr val="7F2E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1945566" y="1564943"/>
            <a:ext cx="191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3C3C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" name="Google Shape;108;p21"/>
          <p:cNvSpPr/>
          <p:nvPr/>
        </p:nvSpPr>
        <p:spPr>
          <a:xfrm>
            <a:off x="1619354" y="3255108"/>
            <a:ext cx="1195200" cy="1214100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1559650" y="3194399"/>
            <a:ext cx="1314600" cy="1335600"/>
          </a:xfrm>
          <a:prstGeom prst="arc">
            <a:avLst>
              <a:gd fmla="val 16200000" name="adj1"/>
              <a:gd fmla="val 368271" name="adj2"/>
            </a:avLst>
          </a:prstGeom>
          <a:noFill/>
          <a:ln cap="rnd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2874250" y="3451650"/>
            <a:ext cx="1314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Models</a:t>
            </a:r>
            <a:endParaRPr sz="1800"/>
          </a:p>
        </p:txBody>
      </p:sp>
      <p:sp>
        <p:nvSpPr>
          <p:cNvPr id="111" name="Google Shape;111;p21"/>
          <p:cNvSpPr/>
          <p:nvPr/>
        </p:nvSpPr>
        <p:spPr>
          <a:xfrm>
            <a:off x="5098741" y="1324501"/>
            <a:ext cx="1281300" cy="1311900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5034702" y="1258961"/>
            <a:ext cx="1409400" cy="1443000"/>
          </a:xfrm>
          <a:prstGeom prst="arc">
            <a:avLst>
              <a:gd fmla="val 16200000" name="adj1"/>
              <a:gd fmla="val 14822572" name="adj2"/>
            </a:avLst>
          </a:prstGeom>
          <a:noFill/>
          <a:ln cap="rnd" cmpd="sng" w="38100">
            <a:solidFill>
              <a:srgbClr val="3636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6723024" y="1564950"/>
            <a:ext cx="27600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3C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Training &amp; Evaluation</a:t>
            </a:r>
            <a:endParaRPr sz="1800"/>
          </a:p>
        </p:txBody>
      </p:sp>
      <p:sp>
        <p:nvSpPr>
          <p:cNvPr id="114" name="Google Shape;114;p21"/>
          <p:cNvSpPr/>
          <p:nvPr/>
        </p:nvSpPr>
        <p:spPr>
          <a:xfrm>
            <a:off x="2736517" y="4901033"/>
            <a:ext cx="1281300" cy="1214100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2672472" y="4840274"/>
            <a:ext cx="1409400" cy="1335600"/>
          </a:xfrm>
          <a:prstGeom prst="arc">
            <a:avLst>
              <a:gd fmla="val 16200000" name="adj1"/>
              <a:gd fmla="val 7398383" name="adj2"/>
            </a:avLst>
          </a:prstGeom>
          <a:noFill/>
          <a:ln cap="rnd" cmpd="sng" w="38100">
            <a:solidFill>
              <a:srgbClr val="3636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4161775" y="5582997"/>
            <a:ext cx="19107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Preparation</a:t>
            </a:r>
            <a:endParaRPr sz="1800"/>
          </a:p>
        </p:txBody>
      </p:sp>
      <p:sp>
        <p:nvSpPr>
          <p:cNvPr id="117" name="Google Shape;117;p21"/>
          <p:cNvSpPr/>
          <p:nvPr/>
        </p:nvSpPr>
        <p:spPr>
          <a:xfrm>
            <a:off x="7176028" y="4840274"/>
            <a:ext cx="1314600" cy="1335600"/>
          </a:xfrm>
          <a:prstGeom prst="arc">
            <a:avLst>
              <a:gd fmla="val 16200000" name="adj1"/>
              <a:gd fmla="val 16081125" name="adj2"/>
            </a:avLst>
          </a:prstGeom>
          <a:noFill/>
          <a:ln cap="rnd" cmpd="sng" w="38100">
            <a:solidFill>
              <a:srgbClr val="7F2E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6056317" y="3194395"/>
            <a:ext cx="1195200" cy="1214100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7235872" y="4898525"/>
            <a:ext cx="1194900" cy="1214100"/>
          </a:xfrm>
          <a:prstGeom prst="ellipse">
            <a:avLst/>
          </a:prstGeom>
          <a:solidFill>
            <a:srgbClr val="7F2E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5949215" y="3079999"/>
            <a:ext cx="1409400" cy="1443000"/>
          </a:xfrm>
          <a:prstGeom prst="arc">
            <a:avLst>
              <a:gd fmla="val 16200000" name="adj1"/>
              <a:gd fmla="val 15846132" name="adj2"/>
            </a:avLst>
          </a:prstGeom>
          <a:noFill/>
          <a:ln cap="rnd" cmpd="sng" w="38100">
            <a:solidFill>
              <a:srgbClr val="3636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7590313" y="3399313"/>
            <a:ext cx="1194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3C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800"/>
          </a:p>
        </p:txBody>
      </p:sp>
      <p:sp>
        <p:nvSpPr>
          <p:cNvPr id="122" name="Google Shape;122;p21"/>
          <p:cNvSpPr/>
          <p:nvPr/>
        </p:nvSpPr>
        <p:spPr>
          <a:xfrm>
            <a:off x="8674250" y="5223375"/>
            <a:ext cx="2180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3C3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3C3C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/>
          <p:nvPr/>
        </p:nvSpPr>
        <p:spPr>
          <a:xfrm>
            <a:off x="-12225" y="0"/>
            <a:ext cx="12192000" cy="3326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122150" y="4355825"/>
            <a:ext cx="42153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7F2E30"/>
                </a:solidFill>
              </a:rPr>
              <a:t>Future Work</a:t>
            </a:r>
            <a:endParaRPr b="1" sz="4800">
              <a:solidFill>
                <a:srgbClr val="7F2E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4043317" y="1447805"/>
            <a:ext cx="37443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350" lIns="102725" spcFirstLastPara="1" rIns="102725" wrap="square" tIns="51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C3C3C"/>
              </a:solidFill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5092575" y="3429000"/>
            <a:ext cx="47340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Apply more models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Explore more on Google API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Retrain with other datasets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Retrain locally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Trade-off between accuracy and speed when deciding the pre-trained model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Fine Tuning 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2499300" y="294975"/>
            <a:ext cx="7193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Reference</a:t>
            </a:r>
            <a:endParaRPr sz="2400">
              <a:solidFill>
                <a:srgbClr val="3C3C3C"/>
              </a:solidFill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476250" y="1646200"/>
            <a:ext cx="11239500" cy="4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[1] Girshick, R., Donahue, J., Darrell, T., and Malik, J. (2014). “Rich Feature Hierarchies for Accurate Object Detection and Semantic Segmentation,” Proceedings of the IEEE Conference on Computer Vision and Pattern Recognition (CVPR).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[2] Girshick, R. (2015) “Fast R-CNN,” Proceedings of the IEEE International Conference on Computer Vision (ICCV).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[3] Ren, S., He, K., and Girshick, R. (2017). “Faster R-CNN: Towards Real-Time Object Detection with Region Proposal Networks,” IEEE Transactions on Pattern Analysis and Machine Intelligence, Vol. 39, No. 6.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[4] Redmon, J., Divvala, S., Girshick, R., and Farhadi, A. (2016). “You Only Look Once: Unified, Real-Time Object Detection,” https://pjreddie.com/darknet/yolo/.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/>
        </p:nvSpPr>
        <p:spPr>
          <a:xfrm>
            <a:off x="4712570" y="2909001"/>
            <a:ext cx="44400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PT Sans Narrow"/>
                <a:ea typeface="PT Sans Narrow"/>
                <a:cs typeface="PT Sans Narrow"/>
                <a:sym typeface="PT Sans Narrow"/>
              </a:rPr>
              <a:t>Thank you !</a:t>
            </a:r>
            <a:endParaRPr sz="4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4969258" y="3816085"/>
            <a:ext cx="244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29643" l="0" r="0" t="5537"/>
          <a:stretch/>
        </p:blipFill>
        <p:spPr>
          <a:xfrm>
            <a:off x="0" y="0"/>
            <a:ext cx="12192000" cy="18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4913100" y="288121"/>
            <a:ext cx="236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F2E30"/>
                </a:solidFill>
                <a:latin typeface="Arial"/>
                <a:ea typeface="Arial"/>
                <a:cs typeface="Arial"/>
                <a:sym typeface="Arial"/>
              </a:rPr>
              <a:t>Part.1</a:t>
            </a:r>
            <a:endParaRPr b="1" sz="3600">
              <a:solidFill>
                <a:srgbClr val="7F2E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4057051" y="988650"/>
            <a:ext cx="4077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350" lIns="102725" spcFirstLastPara="1" rIns="102725" wrap="square" tIns="51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Arial"/>
              <a:buNone/>
            </a:pPr>
            <a:r>
              <a:rPr b="1" lang="en-US" sz="2400">
                <a:solidFill>
                  <a:srgbClr val="3C3C3C"/>
                </a:solidFill>
              </a:rPr>
              <a:t>Problem Statement</a:t>
            </a:r>
            <a:endParaRPr b="1" sz="1400">
              <a:solidFill>
                <a:srgbClr val="3C3C3C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485200" y="2114925"/>
            <a:ext cx="16329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Objectives:  </a:t>
            </a:r>
            <a:endParaRPr b="1" sz="1800">
              <a:solidFill>
                <a:srgbClr val="85200C"/>
              </a:solidFill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485200" y="2565825"/>
            <a:ext cx="75576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3D4251"/>
                </a:solidFill>
                <a:highlight>
                  <a:srgbClr val="FFFFFF"/>
                </a:highlight>
              </a:rPr>
              <a:t>Explore the key concepts in object detection and learn how they are implemented in Faster R-CNN, which are available in the Tensorflow Detection API.</a:t>
            </a:r>
            <a:endParaRPr sz="1800">
              <a:solidFill>
                <a:srgbClr val="3D425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4251"/>
              </a:buClr>
              <a:buSzPts val="1800"/>
              <a:buChar char="●"/>
            </a:pPr>
            <a:r>
              <a:rPr lang="en-US" sz="1800">
                <a:solidFill>
                  <a:srgbClr val="3D4251"/>
                </a:solidFill>
                <a:highlight>
                  <a:srgbClr val="FFFFFF"/>
                </a:highlight>
              </a:rPr>
              <a:t>Explore different object detection model: </a:t>
            </a:r>
            <a:r>
              <a:rPr lang="en-US" sz="1800">
                <a:solidFill>
                  <a:srgbClr val="7F2E30"/>
                </a:solidFill>
                <a:highlight>
                  <a:srgbClr val="FFFFFF"/>
                </a:highlight>
              </a:rPr>
              <a:t>R-CNN, YOLO, Fast R-CNN, Faster R-CNN</a:t>
            </a:r>
            <a:endParaRPr sz="1800">
              <a:solidFill>
                <a:srgbClr val="7F2E30"/>
              </a:solidFill>
              <a:highlight>
                <a:srgbClr val="FFFFFF"/>
              </a:highlight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85200" y="4603713"/>
            <a:ext cx="16329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Tasks</a:t>
            </a:r>
            <a:r>
              <a:rPr b="1" lang="en-US" sz="1800">
                <a:solidFill>
                  <a:srgbClr val="85200C"/>
                </a:solidFill>
              </a:rPr>
              <a:t>:  </a:t>
            </a:r>
            <a:endParaRPr b="1" sz="1800">
              <a:solidFill>
                <a:srgbClr val="85200C"/>
              </a:solidFill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85200" y="5167250"/>
            <a:ext cx="109614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4251"/>
              </a:buClr>
              <a:buSzPts val="1800"/>
              <a:buChar char="●"/>
            </a:pPr>
            <a:r>
              <a:rPr lang="en-US" sz="1800">
                <a:solidFill>
                  <a:srgbClr val="3D4251"/>
                </a:solidFill>
                <a:highlight>
                  <a:srgbClr val="FFFFFF"/>
                </a:highlight>
              </a:rPr>
              <a:t>Make use of the Python-based TensorFlow object detection API from Google.</a:t>
            </a:r>
            <a:endParaRPr sz="1800">
              <a:solidFill>
                <a:srgbClr val="3D425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4251"/>
              </a:buClr>
              <a:buSzPts val="1800"/>
              <a:buChar char="●"/>
            </a:pPr>
            <a:r>
              <a:rPr lang="en-US" sz="1800">
                <a:solidFill>
                  <a:srgbClr val="3D4251"/>
                </a:solidFill>
                <a:highlight>
                  <a:srgbClr val="FFFFFF"/>
                </a:highlight>
              </a:rPr>
              <a:t>Train a model of </a:t>
            </a:r>
            <a:r>
              <a:rPr lang="en-US" sz="1800">
                <a:solidFill>
                  <a:srgbClr val="3D4251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COCO-pretrained Faster R-CNN with Resnet-101 model</a:t>
            </a:r>
            <a:r>
              <a:rPr lang="en-US" sz="1800">
                <a:solidFill>
                  <a:srgbClr val="3D4251"/>
                </a:solidFill>
                <a:highlight>
                  <a:srgbClr val="FFFFFF"/>
                </a:highlight>
              </a:rPr>
              <a:t> on new kitti dataset.</a:t>
            </a:r>
            <a:endParaRPr sz="1800">
              <a:solidFill>
                <a:srgbClr val="3D425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4251"/>
              </a:buClr>
              <a:buSzPts val="1800"/>
              <a:buChar char="●"/>
            </a:pPr>
            <a:r>
              <a:rPr lang="en-US" sz="1800">
                <a:solidFill>
                  <a:srgbClr val="3D4251"/>
                </a:solidFill>
                <a:highlight>
                  <a:srgbClr val="FFFFFF"/>
                </a:highlight>
              </a:rPr>
              <a:t>Test model on new images and show performance.</a:t>
            </a:r>
            <a:endParaRPr sz="1800">
              <a:solidFill>
                <a:srgbClr val="3D4251"/>
              </a:solidFill>
              <a:highlight>
                <a:srgbClr val="FFFFFF"/>
              </a:highlight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150" y="2426663"/>
            <a:ext cx="3494000" cy="200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29647" l="0" r="0" t="5535"/>
          <a:stretch/>
        </p:blipFill>
        <p:spPr>
          <a:xfrm>
            <a:off x="50" y="-62095"/>
            <a:ext cx="121920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4655313" y="288521"/>
            <a:ext cx="236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F2E30"/>
                </a:solidFill>
                <a:latin typeface="Arial"/>
                <a:ea typeface="Arial"/>
                <a:cs typeface="Arial"/>
                <a:sym typeface="Arial"/>
              </a:rPr>
              <a:t>Part.</a:t>
            </a:r>
            <a:r>
              <a:rPr b="1" lang="en-US" sz="5400">
                <a:solidFill>
                  <a:srgbClr val="7F2E30"/>
                </a:solidFill>
              </a:rPr>
              <a:t>2</a:t>
            </a:r>
            <a:endParaRPr b="1" sz="5400">
              <a:solidFill>
                <a:srgbClr val="7F2E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043317" y="1447805"/>
            <a:ext cx="37443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350" lIns="102725" spcFirstLastPara="1" rIns="102725" wrap="square" tIns="51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Arial"/>
              <a:buNone/>
            </a:pPr>
            <a:r>
              <a:rPr b="1" lang="en-US" sz="2400">
                <a:solidFill>
                  <a:srgbClr val="3C3C3C"/>
                </a:solidFill>
              </a:rPr>
              <a:t>Models</a:t>
            </a:r>
            <a:endParaRPr b="1" sz="1400">
              <a:solidFill>
                <a:srgbClr val="3C3C3C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1706725" y="3595300"/>
            <a:ext cx="684900" cy="684900"/>
          </a:xfrm>
          <a:prstGeom prst="ellipse">
            <a:avLst/>
          </a:prstGeom>
          <a:solidFill>
            <a:srgbClr val="7F2E30"/>
          </a:solidFill>
          <a:ln>
            <a:noFill/>
          </a:ln>
          <a:effectLst>
            <a:outerShdw blurRad="152400" sx="90000" rotWithShape="0" dir="5400000" dist="127000" sy="-19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2582575" y="3595300"/>
            <a:ext cx="1645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5200C"/>
                </a:solidFill>
                <a:latin typeface="Georgia"/>
                <a:ea typeface="Georgia"/>
                <a:cs typeface="Georgia"/>
                <a:sym typeface="Georgia"/>
              </a:rPr>
              <a:t>R-CNN</a:t>
            </a:r>
            <a:endParaRPr>
              <a:solidFill>
                <a:srgbClr val="85200C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1706725" y="5056650"/>
            <a:ext cx="684900" cy="684900"/>
          </a:xfrm>
          <a:prstGeom prst="ellipse">
            <a:avLst/>
          </a:prstGeom>
          <a:solidFill>
            <a:srgbClr val="7F2E30"/>
          </a:solidFill>
          <a:ln>
            <a:noFill/>
          </a:ln>
          <a:effectLst>
            <a:outerShdw blurRad="152400" sx="90000" rotWithShape="0" dir="5400000" dist="127000" sy="-19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2582575" y="5056650"/>
            <a:ext cx="2247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5200C"/>
                </a:solidFill>
                <a:latin typeface="Georgia"/>
                <a:ea typeface="Georgia"/>
                <a:cs typeface="Georgia"/>
                <a:sym typeface="Georgia"/>
              </a:rPr>
              <a:t>Fast </a:t>
            </a:r>
            <a:r>
              <a:rPr lang="en-US" sz="2400">
                <a:solidFill>
                  <a:srgbClr val="85200C"/>
                </a:solidFill>
                <a:latin typeface="Georgia"/>
                <a:ea typeface="Georgia"/>
                <a:cs typeface="Georgia"/>
                <a:sym typeface="Georgia"/>
              </a:rPr>
              <a:t>R-CNN</a:t>
            </a:r>
            <a:endParaRPr>
              <a:solidFill>
                <a:srgbClr val="85200C"/>
              </a:solidFill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336225" y="3595300"/>
            <a:ext cx="684900" cy="684900"/>
          </a:xfrm>
          <a:prstGeom prst="ellipse">
            <a:avLst/>
          </a:prstGeom>
          <a:solidFill>
            <a:srgbClr val="363636"/>
          </a:solidFill>
          <a:ln>
            <a:noFill/>
          </a:ln>
          <a:effectLst>
            <a:outerShdw blurRad="152400" sx="90000" rotWithShape="0" dir="5400000" dist="127000" sy="-19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7268475" y="3652150"/>
            <a:ext cx="42351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5200C"/>
                </a:solidFill>
                <a:latin typeface="Georgia"/>
                <a:ea typeface="Georgia"/>
                <a:cs typeface="Georgia"/>
                <a:sym typeface="Georgia"/>
              </a:rPr>
              <a:t>Faster R-CNN &amp; RESNET 101</a:t>
            </a:r>
            <a:endParaRPr sz="2400">
              <a:solidFill>
                <a:srgbClr val="85200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6336225" y="5056650"/>
            <a:ext cx="684900" cy="684900"/>
          </a:xfrm>
          <a:prstGeom prst="ellipse">
            <a:avLst/>
          </a:prstGeom>
          <a:solidFill>
            <a:srgbClr val="363636"/>
          </a:solidFill>
          <a:ln>
            <a:noFill/>
          </a:ln>
          <a:effectLst>
            <a:outerShdw blurRad="152400" sx="90000" rotWithShape="0" dir="5400000" dist="127000" sy="-19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7268475" y="5113500"/>
            <a:ext cx="42351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5200C"/>
                </a:solidFill>
                <a:latin typeface="Georgia"/>
                <a:ea typeface="Georgia"/>
                <a:cs typeface="Georgia"/>
                <a:sym typeface="Georgia"/>
              </a:rPr>
              <a:t>YOLO</a:t>
            </a:r>
            <a:endParaRPr sz="2400">
              <a:solidFill>
                <a:srgbClr val="85200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4584700" y="295001"/>
            <a:ext cx="3022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Models - </a:t>
            </a:r>
            <a:r>
              <a:rPr lang="en-US" sz="2400">
                <a:solidFill>
                  <a:srgbClr val="CC0000"/>
                </a:solidFill>
              </a:rPr>
              <a:t>R-CNN 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672600" y="1289100"/>
            <a:ext cx="5657700" cy="5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From “Rich feature hierarchies for accurate object detection and semantic segmentation” by Ross Girshick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Generates category-independent region proposals using selective search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CNN extracts feature vectors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Classified by SVM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300" y="2238238"/>
            <a:ext cx="5556901" cy="184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4175100" y="294975"/>
            <a:ext cx="38418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Models - </a:t>
            </a:r>
            <a:r>
              <a:rPr lang="en-US" sz="2400">
                <a:solidFill>
                  <a:srgbClr val="CC0000"/>
                </a:solidFill>
              </a:rPr>
              <a:t>Fast R-CNN</a:t>
            </a:r>
            <a:r>
              <a:rPr lang="en-US" sz="2400">
                <a:solidFill>
                  <a:srgbClr val="85200C"/>
                </a:solidFill>
              </a:rPr>
              <a:t> </a:t>
            </a:r>
            <a:endParaRPr sz="2400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450" y="4201575"/>
            <a:ext cx="49720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00" y="3953925"/>
            <a:ext cx="6592704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35150" y="1420575"/>
            <a:ext cx="3152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Differents with R-CNN:</a:t>
            </a:r>
            <a:r>
              <a:rPr b="1" lang="en-US" sz="1800">
                <a:solidFill>
                  <a:srgbClr val="85200C"/>
                </a:solidFill>
              </a:rPr>
              <a:t> </a:t>
            </a:r>
            <a:endParaRPr b="1" sz="1800">
              <a:solidFill>
                <a:srgbClr val="85200C"/>
              </a:solidFill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301300" y="2015550"/>
            <a:ext cx="70572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F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eed the complete input image to the CNN to generate a convolutional feature map;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Identify the region of proposals and reshape them into a fixed size;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U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se a softmax layer to predict the class of the proposed region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7144325" y="2297100"/>
            <a:ext cx="50478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convolution operation is done only once per image and a feature map is generated from it.</a:t>
            </a:r>
            <a:endParaRPr sz="1800"/>
          </a:p>
        </p:txBody>
      </p:sp>
      <p:sp>
        <p:nvSpPr>
          <p:cNvPr id="169" name="Google Shape;169;p25"/>
          <p:cNvSpPr txBox="1"/>
          <p:nvPr/>
        </p:nvSpPr>
        <p:spPr>
          <a:xfrm>
            <a:off x="7144325" y="1386088"/>
            <a:ext cx="3152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5200C"/>
                </a:solidFill>
              </a:rPr>
              <a:t>Reasons why fast</a:t>
            </a:r>
            <a:r>
              <a:rPr b="1" lang="en-US" sz="1800">
                <a:solidFill>
                  <a:srgbClr val="85200C"/>
                </a:solidFill>
              </a:rPr>
              <a:t>: </a:t>
            </a:r>
            <a:endParaRPr b="1" sz="1800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707100" y="295000"/>
            <a:ext cx="71934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Models - </a:t>
            </a:r>
            <a:r>
              <a:rPr lang="en-US" sz="2100">
                <a:solidFill>
                  <a:srgbClr val="CC0000"/>
                </a:solidFill>
              </a:rPr>
              <a:t>Faster R-CNN</a:t>
            </a:r>
            <a:endParaRPr sz="2400">
              <a:solidFill>
                <a:srgbClr val="3C3C3C"/>
              </a:solidFill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3000"/>
            <a:ext cx="5640779" cy="51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5910650" y="1769050"/>
            <a:ext cx="5951700" cy="45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5"/>
              </a:rPr>
              <a:t>Faster R-CNN: Towards Real-Time Object Detection with Region Proposal Networks</a:t>
            </a:r>
            <a:endParaRPr b="1">
              <a:solidFill>
                <a:srgbClr val="333333"/>
              </a:solidFill>
            </a:endParaRPr>
          </a:p>
          <a:p>
            <a:pPr indent="-317500" lvl="0" marL="457200" marR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Georgia"/>
              <a:buChar char="●"/>
            </a:pPr>
            <a:r>
              <a:rPr lang="en-US">
                <a:solidFill>
                  <a:srgbClr val="3C3C3C"/>
                </a:solidFill>
                <a:latin typeface="Georgia"/>
                <a:ea typeface="Georgia"/>
                <a:cs typeface="Georgia"/>
                <a:sym typeface="Georgia"/>
              </a:rPr>
              <a:t>A base network that transforms an image into a feature map.</a:t>
            </a:r>
            <a:endParaRPr>
              <a:solidFill>
                <a:srgbClr val="3C3C3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Georgia"/>
              <a:buChar char="●"/>
            </a:pPr>
            <a:r>
              <a:rPr lang="en-US">
                <a:solidFill>
                  <a:srgbClr val="3C3C3C"/>
                </a:solidFill>
                <a:latin typeface="Georgia"/>
                <a:ea typeface="Georgia"/>
                <a:cs typeface="Georgia"/>
                <a:sym typeface="Georgia"/>
              </a:rPr>
              <a:t>A region proposal network (RPN) that uses the feature map to predict bounding box candidates.</a:t>
            </a:r>
            <a:endParaRPr>
              <a:solidFill>
                <a:srgbClr val="3C3C3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Georgia"/>
              <a:buChar char="●"/>
            </a:pPr>
            <a:r>
              <a:rPr lang="en-US">
                <a:solidFill>
                  <a:srgbClr val="3C3C3C"/>
                </a:solidFill>
                <a:latin typeface="Georgia"/>
                <a:ea typeface="Georgia"/>
                <a:cs typeface="Georgia"/>
                <a:sym typeface="Georgia"/>
              </a:rPr>
              <a:t>ROI Pooling splits the input feature map into a fixed number of roughly equal regions, and then apply Max-Pooling on every region to get the same size of regions.. </a:t>
            </a:r>
            <a:endParaRPr>
              <a:solidFill>
                <a:srgbClr val="3C3C3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Georgia"/>
              <a:buChar char="●"/>
            </a:pPr>
            <a:r>
              <a:rPr lang="en-US">
                <a:solidFill>
                  <a:srgbClr val="3C3C3C"/>
                </a:solidFill>
                <a:latin typeface="Georgia"/>
                <a:ea typeface="Georgia"/>
                <a:cs typeface="Georgia"/>
                <a:sym typeface="Georgia"/>
              </a:rPr>
              <a:t>A classifier that uses the feature map and the bounding box candidates to predict the final bounding boxes.</a:t>
            </a:r>
            <a:endParaRPr>
              <a:solidFill>
                <a:srgbClr val="3C3C3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79201" l="0" r="0" t="5540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4584700" y="295001"/>
            <a:ext cx="3022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C3C3C"/>
                </a:solidFill>
              </a:rPr>
              <a:t>Models - </a:t>
            </a:r>
            <a:r>
              <a:rPr lang="en-US" sz="2100">
                <a:solidFill>
                  <a:srgbClr val="CC0000"/>
                </a:solidFill>
              </a:rPr>
              <a:t>YOLO</a:t>
            </a:r>
            <a:r>
              <a:rPr lang="en-US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en-US" sz="2400">
                <a:solidFill>
                  <a:srgbClr val="3C3C3C"/>
                </a:solidFill>
              </a:rPr>
              <a:t> </a:t>
            </a:r>
            <a:endParaRPr sz="2400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12525" y="1573000"/>
            <a:ext cx="5496300" cy="51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Global context.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Single regression problem.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Fast and straightforward.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Limits the number of nearby objects that can be detected.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Makes more localization errors but fewer background errors.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75" y="1573000"/>
            <a:ext cx="5965799" cy="47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29647" l="0" r="0" t="5535"/>
          <a:stretch/>
        </p:blipFill>
        <p:spPr>
          <a:xfrm>
            <a:off x="50" y="-62095"/>
            <a:ext cx="121920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4655313" y="288521"/>
            <a:ext cx="236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F2E30"/>
                </a:solidFill>
                <a:latin typeface="Arial"/>
                <a:ea typeface="Arial"/>
                <a:cs typeface="Arial"/>
                <a:sym typeface="Arial"/>
              </a:rPr>
              <a:t>Part.3</a:t>
            </a:r>
            <a:endParaRPr b="1" sz="5400">
              <a:solidFill>
                <a:srgbClr val="7F2E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3967117" y="1447805"/>
            <a:ext cx="37443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350" lIns="102725" spcFirstLastPara="1" rIns="102725" wrap="square" tIns="51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Arial"/>
              <a:buNone/>
            </a:pPr>
            <a:r>
              <a:rPr b="1" lang="en-US" sz="2400">
                <a:solidFill>
                  <a:srgbClr val="3C3C3C"/>
                </a:solidFill>
              </a:rPr>
              <a:t>Preparation</a:t>
            </a:r>
            <a:endParaRPr b="1" sz="1400">
              <a:solidFill>
                <a:srgbClr val="3C3C3C"/>
              </a:solidFill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2493075" y="3292850"/>
            <a:ext cx="66903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Installation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Compile the protobuf library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Run tensorflow objection API tutorial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Learn the structure of tensorflow API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MSCOCO vs. Kitti dataset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Pretrained model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ingle Blue">
      <a:dk1>
        <a:srgbClr val="000000"/>
      </a:dk1>
      <a:lt1>
        <a:srgbClr val="FFFFFF"/>
      </a:lt1>
      <a:dk2>
        <a:srgbClr val="231D1F"/>
      </a:dk2>
      <a:lt2>
        <a:srgbClr val="ECF0F1"/>
      </a:lt2>
      <a:accent1>
        <a:srgbClr val="4B7FA7"/>
      </a:accent1>
      <a:accent2>
        <a:srgbClr val="4B7FA7"/>
      </a:accent2>
      <a:accent3>
        <a:srgbClr val="4B7FA7"/>
      </a:accent3>
      <a:accent4>
        <a:srgbClr val="4B7FA7"/>
      </a:accent4>
      <a:accent5>
        <a:srgbClr val="4B7FA7"/>
      </a:accent5>
      <a:accent6>
        <a:srgbClr val="4B7FA7"/>
      </a:accent6>
      <a:hlink>
        <a:srgbClr val="4B7FA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